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9"/>
  </p:notesMasterIdLst>
  <p:handoutMasterIdLst>
    <p:handoutMasterId r:id="rId80"/>
  </p:handout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  <p:sldId id="280" r:id="rId24"/>
    <p:sldId id="290" r:id="rId25"/>
    <p:sldId id="279" r:id="rId26"/>
    <p:sldId id="282" r:id="rId27"/>
    <p:sldId id="284" r:id="rId28"/>
    <p:sldId id="283" r:id="rId29"/>
    <p:sldId id="285" r:id="rId30"/>
    <p:sldId id="293" r:id="rId31"/>
    <p:sldId id="294" r:id="rId32"/>
    <p:sldId id="286" r:id="rId33"/>
    <p:sldId id="288" r:id="rId34"/>
    <p:sldId id="335" r:id="rId35"/>
    <p:sldId id="291" r:id="rId36"/>
    <p:sldId id="292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20" r:id="rId52"/>
    <p:sldId id="309" r:id="rId53"/>
    <p:sldId id="311" r:id="rId54"/>
    <p:sldId id="336" r:id="rId55"/>
    <p:sldId id="314" r:id="rId56"/>
    <p:sldId id="310" r:id="rId57"/>
    <p:sldId id="312" r:id="rId58"/>
    <p:sldId id="313" r:id="rId59"/>
    <p:sldId id="315" r:id="rId60"/>
    <p:sldId id="316" r:id="rId61"/>
    <p:sldId id="317" r:id="rId62"/>
    <p:sldId id="318" r:id="rId63"/>
    <p:sldId id="319" r:id="rId64"/>
    <p:sldId id="321" r:id="rId65"/>
    <p:sldId id="322" r:id="rId66"/>
    <p:sldId id="323" r:id="rId67"/>
    <p:sldId id="324" r:id="rId68"/>
    <p:sldId id="325" r:id="rId69"/>
    <p:sldId id="326" r:id="rId70"/>
    <p:sldId id="334" r:id="rId71"/>
    <p:sldId id="327" r:id="rId72"/>
    <p:sldId id="328" r:id="rId73"/>
    <p:sldId id="329" r:id="rId74"/>
    <p:sldId id="330" r:id="rId75"/>
    <p:sldId id="332" r:id="rId76"/>
    <p:sldId id="331" r:id="rId77"/>
    <p:sldId id="333" r:id="rId78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852" autoAdjust="0"/>
  </p:normalViewPr>
  <p:slideViewPr>
    <p:cSldViewPr snapToGrid="0">
      <p:cViewPr>
        <p:scale>
          <a:sx n="50" d="100"/>
          <a:sy n="50" d="100"/>
        </p:scale>
        <p:origin x="18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CA369-44D8-4661-96AD-A532A4E8C3FF}" type="datetimeFigureOut">
              <a:rPr lang="en-CA" smtClean="0"/>
              <a:t>2018-08-16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8D835-96CB-4333-8144-3E9A8726F6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11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257E43-F2C9-4F01-9CBB-5E0B9163B42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F1662E-58EF-4A1E-8816-4923B82AD0D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849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Demo: do the wave!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8858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https://www.youtube.com/watch?v=ZxIlyptT1FY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846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4298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9701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Demo: fat to skinny slinky</a:t>
            </a:r>
          </a:p>
          <a:p>
            <a:r>
              <a:rPr lang="en-CA" dirty="0"/>
              <a:t>https://www.youtube.com/watch?v=TfYCnOvNnFU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4853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https://www.youtube.com/watch?v=4TT-9s51J4c</a:t>
            </a:r>
          </a:p>
          <a:p>
            <a:r>
              <a:rPr lang="en-CA" dirty="0"/>
              <a:t>https://www.youtube.com/watch?v=kTKTcGBjWZ0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2835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4437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2104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https://youtu.be/3QiK4gR8Svs?t=151</a:t>
            </a:r>
          </a:p>
          <a:p>
            <a:r>
              <a:rPr lang="en-CA" dirty="0"/>
              <a:t>https://youtu.be/3QiK4gR8Svs?t=268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742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https://www.youtube.com/watch?v=tUqoYhfPMcU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0267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http://falstad.com/ripple/index.html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05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Visual aid: http://www.acs.psu.edu/drussell/Demos/waves/wavemotion.html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1730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Why can’t sound travel through space?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8286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https://www.youtube.com/watch?v=VxcbppCX6Rk</a:t>
            </a:r>
          </a:p>
          <a:p>
            <a:r>
              <a:rPr lang="en-CA" dirty="0"/>
              <a:t>https://www.youtube.com/watch?v=qV4lR9EWGlY</a:t>
            </a:r>
          </a:p>
          <a:p>
            <a:r>
              <a:rPr lang="en-CA" dirty="0"/>
              <a:t>https://www.youtube.com/watch?v=btgAUdbj85E</a:t>
            </a:r>
          </a:p>
          <a:p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884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 = 333 m/s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8429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 = 57°C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4938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 = 1391 m = 1.4 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45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7011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CA" dirty="0"/>
              <a:t>https://www.youtube.com/watch?v=laeE4icRYp4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46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5408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a. 328 m/s</a:t>
            </a:r>
          </a:p>
          <a:p>
            <a:r>
              <a:rPr lang="en-CA" dirty="0"/>
              <a:t>b. 334 m/s</a:t>
            </a:r>
          </a:p>
          <a:p>
            <a:endParaRPr lang="en-CA" dirty="0"/>
          </a:p>
          <a:p>
            <a:r>
              <a:rPr lang="en-CA" dirty="0"/>
              <a:t>https://www.youtube.com/watch?v=Gy7HqToiBvo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47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9919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Demo: Pig Optical Illusion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53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3750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Demo: Pig Optical Illusion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54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220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Plane Mirror Ray Diagrams Example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56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042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2329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https://www.youtube.com/watch?v=Oh4m8Ees-3Q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62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63949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Demo: Fibre Optic Light</a:t>
            </a:r>
          </a:p>
          <a:p>
            <a:r>
              <a:rPr lang="en-CA" dirty="0"/>
              <a:t>https://www.youtube.com/watch?v=0MwMkBET_5I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69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68750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https://www.youtube.com/watch?v=pfz-6Iz24Zs</a:t>
            </a:r>
          </a:p>
          <a:p>
            <a:r>
              <a:rPr lang="en-CA" dirty="0"/>
              <a:t>https://www.youtube.com/watch?v=Ef2_aaYpZSI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77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494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907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1125.4 m = 1.1 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6959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7.2 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7857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 = 2.9 s	f = 0.35 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6982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 = 330 m/s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7912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 = 1.94 m/s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662E-58EF-4A1E-8816-4923B82AD0DA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25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216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62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672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714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4611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553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2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255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122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145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53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4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348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50A483E-0E52-4EA1-88E4-EDCBE8A59F31}" type="datetimeFigureOut">
              <a:rPr lang="en-CA" smtClean="0"/>
              <a:t>2018-08-16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3FD901D-E049-4F92-8646-0C92B320434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1559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A724-544F-4D67-A965-68C082B4C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/>
              <a:t>Properties of Waves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92144-CF4A-4D64-9BD3-1DA84F55A9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CA" sz="2400" dirty="0"/>
              <a:t>Physical Science 20 – Ms. Hayduk </a:t>
            </a:r>
          </a:p>
        </p:txBody>
      </p:sp>
    </p:spTree>
    <p:extLst>
      <p:ext uri="{BB962C8B-B14F-4D97-AF65-F5344CB8AC3E}">
        <p14:creationId xmlns:p14="http://schemas.microsoft.com/office/powerpoint/2010/main" val="201004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0C57-A2B5-4D79-9607-18FB9E27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Wave Equation</a:t>
            </a:r>
          </a:p>
        </p:txBody>
      </p:sp>
    </p:spTree>
    <p:extLst>
      <p:ext uri="{BB962C8B-B14F-4D97-AF65-F5344CB8AC3E}">
        <p14:creationId xmlns:p14="http://schemas.microsoft.com/office/powerpoint/2010/main" val="216573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2D8A6F-78F0-4DE4-84D8-1BEDE5880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Recall: Speed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B5225-E39A-418A-B11A-EB790EDF7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CA" sz="2400" b="0" dirty="0"/>
          </a:p>
          <a:p>
            <a:pPr marL="0" indent="0" algn="ctr">
              <a:buNone/>
            </a:pPr>
            <a:endParaRPr lang="en-CA" sz="2400" b="0" dirty="0"/>
          </a:p>
          <a:p>
            <a:pPr marL="0" indent="0" algn="ctr">
              <a:buNone/>
            </a:pPr>
            <a:endParaRPr lang="en-CA" sz="2400" b="0" dirty="0"/>
          </a:p>
          <a:p>
            <a:pPr marL="0" indent="0" algn="ctr">
              <a:buNone/>
            </a:pPr>
            <a:r>
              <a:rPr lang="en-CA" sz="2400" i="1" dirty="0"/>
              <a:t>v </a:t>
            </a:r>
            <a:r>
              <a:rPr lang="en-CA" sz="2400" dirty="0"/>
              <a:t>is speed, </a:t>
            </a:r>
            <a:r>
              <a:rPr lang="en-CA" sz="2400" i="1" dirty="0"/>
              <a:t>d</a:t>
            </a:r>
            <a:r>
              <a:rPr lang="en-CA" sz="2400" dirty="0"/>
              <a:t> is distance, </a:t>
            </a:r>
            <a:r>
              <a:rPr lang="en-CA" sz="2400" i="1" dirty="0"/>
              <a:t>t</a:t>
            </a:r>
            <a:r>
              <a:rPr lang="en-CA" sz="2400" dirty="0"/>
              <a:t> is time </a:t>
            </a:r>
          </a:p>
        </p:txBody>
      </p:sp>
    </p:spTree>
    <p:extLst>
      <p:ext uri="{BB962C8B-B14F-4D97-AF65-F5344CB8AC3E}">
        <p14:creationId xmlns:p14="http://schemas.microsoft.com/office/powerpoint/2010/main" val="59757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6D49-F49A-456A-A71A-246825D3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1: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9DBE5-6038-49F3-9E12-C77050602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400" dirty="0"/>
              <a:t>A sound wave caused by a thunder strike travels at 331 m/s in air. You hear the thunder 3.4 s after you see the lightning (which you see instantly after it strikes). How far away is the storm?</a:t>
            </a:r>
          </a:p>
        </p:txBody>
      </p:sp>
    </p:spTree>
    <p:extLst>
      <p:ext uri="{BB962C8B-B14F-4D97-AF65-F5344CB8AC3E}">
        <p14:creationId xmlns:p14="http://schemas.microsoft.com/office/powerpoint/2010/main" val="113417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101D-8D92-4771-90C8-72011FE8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Wavelength and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83B0F-889C-486F-A9AB-C0C45042E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___________________________</a:t>
            </a:r>
            <a:r>
              <a:rPr lang="en-CA" sz="2400" dirty="0"/>
              <a:t> (</a:t>
            </a:r>
            <a:r>
              <a:rPr lang="el-GR" sz="2400" dirty="0"/>
              <a:t>λ</a:t>
            </a:r>
            <a:r>
              <a:rPr lang="en-CA" sz="2400" dirty="0"/>
              <a:t>): distance between corresponding points on two wave pulses </a:t>
            </a:r>
          </a:p>
          <a:p>
            <a:r>
              <a:rPr lang="en-CA" sz="2400" b="1" dirty="0"/>
              <a:t>___________________________</a:t>
            </a:r>
            <a:r>
              <a:rPr lang="en-CA" sz="2400" dirty="0"/>
              <a:t> (T): time to complete one cycle</a:t>
            </a:r>
          </a:p>
          <a:p>
            <a:pPr marL="0" indent="0">
              <a:buNone/>
            </a:pPr>
            <a:endParaRPr lang="en-CA" sz="2400" dirty="0"/>
          </a:p>
          <a:p>
            <a:pPr marL="0" indent="0" algn="ctr">
              <a:buNone/>
            </a:pPr>
            <a:endParaRPr lang="en-CA" sz="2400" dirty="0"/>
          </a:p>
          <a:p>
            <a:pPr marL="0" indent="0" algn="ctr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3815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8A97-DD3A-4A1F-8B31-689A274F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2: Wavelength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29F01-9E08-4571-A8AD-E07B8CF6D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400" dirty="0"/>
              <a:t>A student counts six full wave cycles in a square tank full of water. The tank is 43 cm long. What is the wavelength of the water waves?</a:t>
            </a:r>
          </a:p>
        </p:txBody>
      </p:sp>
    </p:spTree>
    <p:extLst>
      <p:ext uri="{BB962C8B-B14F-4D97-AF65-F5344CB8AC3E}">
        <p14:creationId xmlns:p14="http://schemas.microsoft.com/office/powerpoint/2010/main" val="335067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C8E1-67AE-41A5-9835-B6243B2A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A845-BB17-4A3E-8C79-40CF34BC6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___________________________ </a:t>
            </a:r>
            <a:r>
              <a:rPr lang="en-CA" sz="2400" i="1" dirty="0"/>
              <a:t>(f</a:t>
            </a:r>
            <a:r>
              <a:rPr lang="en-CA" sz="2400" dirty="0"/>
              <a:t>)</a:t>
            </a:r>
            <a:r>
              <a:rPr lang="en-CA" sz="2400" i="1" dirty="0"/>
              <a:t>:</a:t>
            </a:r>
            <a:r>
              <a:rPr lang="en-CA" sz="2400" dirty="0"/>
              <a:t> number of wave pulses passing a point in a specific amount of time (one second)</a:t>
            </a:r>
          </a:p>
          <a:p>
            <a:r>
              <a:rPr lang="en-CA" sz="2400" dirty="0"/>
              <a:t>Measured in Hertz (Hz), or 1/s</a:t>
            </a:r>
          </a:p>
          <a:p>
            <a:r>
              <a:rPr lang="en-CA" sz="2400" dirty="0"/>
              <a:t>Inversely proportional to period – </a:t>
            </a:r>
            <a:r>
              <a:rPr lang="en-CA" sz="2400" i="1" dirty="0"/>
              <a:t>f</a:t>
            </a:r>
            <a:r>
              <a:rPr lang="en-CA" sz="2400" dirty="0"/>
              <a:t> </a:t>
            </a:r>
            <a:r>
              <a:rPr lang="en-CA" sz="2400" dirty="0">
                <a:sym typeface="Wingdings" panose="05000000000000000000" pitchFamily="2" charset="2"/>
              </a:rPr>
              <a:t> as </a:t>
            </a:r>
            <a:r>
              <a:rPr lang="en-CA" sz="2400" i="1" dirty="0">
                <a:sym typeface="Wingdings" panose="05000000000000000000" pitchFamily="2" charset="2"/>
              </a:rPr>
              <a:t>T</a:t>
            </a:r>
            <a:r>
              <a:rPr lang="en-CA" sz="2400" dirty="0">
                <a:sym typeface="Wingdings" panose="05000000000000000000" pitchFamily="2" charset="2"/>
              </a:rPr>
              <a:t></a:t>
            </a:r>
          </a:p>
          <a:p>
            <a:pPr marL="0" indent="0">
              <a:buNone/>
            </a:pPr>
            <a:endParaRPr lang="en-CA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CA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CA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8368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C8E1-67AE-41A5-9835-B6243B2A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Frequency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72DC8-B0D6-44D8-AB59-6171ABD01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8" y="2240261"/>
            <a:ext cx="41910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66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CA58-7C44-49EA-9E12-8A5F5364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3: Period &amp;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F26F-9F48-4B0E-8AC1-043DAE4BB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400" dirty="0"/>
              <a:t>A boat bobs up and down 18 times in 52 seconds. What is the period of the waves? What is the frequency?</a:t>
            </a:r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57878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8CDD-491D-40BF-ADFA-A665EDDB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Wave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8C8F7-C670-43BC-B45A-CBD214A8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Relates </a:t>
            </a:r>
            <a:r>
              <a:rPr lang="en-CA" sz="2400" b="1" dirty="0"/>
              <a:t>wave speed</a:t>
            </a:r>
            <a:r>
              <a:rPr lang="en-CA" sz="2400" dirty="0"/>
              <a:t> with frequency and wavelength</a:t>
            </a:r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084736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56BA-2900-42E7-8124-A0493884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4: Wave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43C1D-47EB-424C-88F0-205D34A61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400" dirty="0"/>
              <a:t>A harp string produces a sound wave with a wavelength of 1.50 m and a frequency of 220.0 Hz. What is the speed of the wave?</a:t>
            </a:r>
          </a:p>
        </p:txBody>
      </p:sp>
    </p:spTree>
    <p:extLst>
      <p:ext uri="{BB962C8B-B14F-4D97-AF65-F5344CB8AC3E}">
        <p14:creationId xmlns:p14="http://schemas.microsoft.com/office/powerpoint/2010/main" val="212221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DF12B6-DBEB-4AD9-AA34-BCDF140F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Wave Terminology</a:t>
            </a:r>
          </a:p>
        </p:txBody>
      </p:sp>
    </p:spTree>
    <p:extLst>
      <p:ext uri="{BB962C8B-B14F-4D97-AF65-F5344CB8AC3E}">
        <p14:creationId xmlns:p14="http://schemas.microsoft.com/office/powerpoint/2010/main" val="3034359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56BA-2900-42E7-8124-A0493884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5: Wave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43C1D-47EB-424C-88F0-205D34A61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400" dirty="0"/>
              <a:t>A buoy in the ocean bobs up and down. The wave crests are 2.35 m apart. The buoy reaches it maximum height every 1.21 s. What is the speed of the waves?</a:t>
            </a:r>
          </a:p>
        </p:txBody>
      </p:sp>
    </p:spTree>
    <p:extLst>
      <p:ext uri="{BB962C8B-B14F-4D97-AF65-F5344CB8AC3E}">
        <p14:creationId xmlns:p14="http://schemas.microsoft.com/office/powerpoint/2010/main" val="261199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0C57-A2B5-4D79-9607-18FB9E27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Wave Behaviour</a:t>
            </a:r>
          </a:p>
        </p:txBody>
      </p:sp>
    </p:spTree>
    <p:extLst>
      <p:ext uri="{BB962C8B-B14F-4D97-AF65-F5344CB8AC3E}">
        <p14:creationId xmlns:p14="http://schemas.microsoft.com/office/powerpoint/2010/main" val="329865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33E6-0620-4C3A-95A6-C925D6C2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Rules of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DF058-205C-492B-986E-6995B3CD7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_________________</a:t>
            </a:r>
            <a:r>
              <a:rPr lang="en-CA" sz="2400" dirty="0"/>
              <a:t> depends ONLY on </a:t>
            </a:r>
            <a:r>
              <a:rPr lang="en-CA" sz="2400" b="1" dirty="0"/>
              <a:t>______________________</a:t>
            </a:r>
            <a:endParaRPr lang="en-CA" sz="2400" dirty="0"/>
          </a:p>
          <a:p>
            <a:r>
              <a:rPr lang="en-CA" sz="2400" b="1" dirty="0"/>
              <a:t>___________________________ </a:t>
            </a:r>
            <a:r>
              <a:rPr lang="en-CA" sz="2400" dirty="0"/>
              <a:t>depends ONLY on rate at which wave is generated; not affected by change in medium</a:t>
            </a:r>
          </a:p>
          <a:p>
            <a:r>
              <a:rPr lang="en-CA" sz="2400" b="1" dirty="0"/>
              <a:t>___________________________</a:t>
            </a:r>
            <a:r>
              <a:rPr lang="en-CA" sz="2400" dirty="0"/>
              <a:t> is independent of other factors; shows how much </a:t>
            </a:r>
            <a:r>
              <a:rPr lang="en-CA" sz="2400" b="1" dirty="0"/>
              <a:t>___________________________</a:t>
            </a:r>
            <a:r>
              <a:rPr lang="en-CA" sz="2400" dirty="0"/>
              <a:t> wave is transmitting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460955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33E6-0620-4C3A-95A6-C925D6C2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DF058-205C-492B-986E-6995B3CD7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6"/>
            <a:ext cx="7524003" cy="4420053"/>
          </a:xfrm>
        </p:spPr>
        <p:txBody>
          <a:bodyPr>
            <a:normAutofit/>
          </a:bodyPr>
          <a:lstStyle/>
          <a:p>
            <a:r>
              <a:rPr lang="en-CA" sz="2400" b="1" dirty="0"/>
              <a:t>Boundary behaviour</a:t>
            </a:r>
            <a:r>
              <a:rPr lang="en-CA" sz="2400" dirty="0"/>
              <a:t>: how waves react when it changes medium (at an </a:t>
            </a:r>
            <a:r>
              <a:rPr lang="en-CA" sz="2400" b="1" dirty="0"/>
              <a:t>___________________________</a:t>
            </a:r>
            <a:r>
              <a:rPr lang="en-CA" sz="2400" dirty="0"/>
              <a:t>)</a:t>
            </a:r>
          </a:p>
          <a:p>
            <a:r>
              <a:rPr lang="en-CA" sz="2400" b="1" dirty="0"/>
              <a:t>1D waves</a:t>
            </a:r>
            <a:r>
              <a:rPr lang="en-CA" sz="2400" dirty="0"/>
              <a:t>: travel in only one direction (e.g. along a string)</a:t>
            </a:r>
            <a:endParaRPr lang="en-CA" sz="2400" b="1" dirty="0"/>
          </a:p>
          <a:p>
            <a:r>
              <a:rPr lang="en-CA" sz="2400" b="1" dirty="0"/>
              <a:t>2D waves</a:t>
            </a:r>
            <a:r>
              <a:rPr lang="en-CA" sz="2400" dirty="0"/>
              <a:t>: travel in two directions, along a surface (e.g. water waves)</a:t>
            </a:r>
          </a:p>
        </p:txBody>
      </p:sp>
    </p:spTree>
    <p:extLst>
      <p:ext uri="{BB962C8B-B14F-4D97-AF65-F5344CB8AC3E}">
        <p14:creationId xmlns:p14="http://schemas.microsoft.com/office/powerpoint/2010/main" val="3768697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33E6-0620-4C3A-95A6-C925D6C2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DF058-205C-492B-986E-6995B3CD7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1877230"/>
            <a:ext cx="7524003" cy="2464014"/>
          </a:xfrm>
        </p:spPr>
        <p:txBody>
          <a:bodyPr>
            <a:normAutofit/>
          </a:bodyPr>
          <a:lstStyle/>
          <a:p>
            <a:r>
              <a:rPr lang="en-CA" sz="2400" b="1" dirty="0"/>
              <a:t>___________________________ waves</a:t>
            </a:r>
            <a:r>
              <a:rPr lang="en-CA" sz="2400" dirty="0"/>
              <a:t>: formed when the force creating waves is equally distributed along the surface of the medium</a:t>
            </a:r>
          </a:p>
          <a:p>
            <a:r>
              <a:rPr lang="en-CA" sz="2400" b="1" dirty="0"/>
              <a:t>___________________________ waves</a:t>
            </a:r>
            <a:r>
              <a:rPr lang="en-CA" sz="2400" dirty="0"/>
              <a:t>: formed from a point disturbance</a:t>
            </a:r>
            <a:endParaRPr lang="en-CA" sz="2400" b="1" dirty="0"/>
          </a:p>
        </p:txBody>
      </p:sp>
      <p:pic>
        <p:nvPicPr>
          <p:cNvPr id="8196" name="Picture 4" descr="Image result for straight waves">
            <a:extLst>
              <a:ext uri="{FF2B5EF4-FFF2-40B4-BE49-F238E27FC236}">
                <a16:creationId xmlns:a16="http://schemas.microsoft.com/office/drawing/2014/main" id="{24B2BD3D-C168-4E31-9ADD-986FA43BE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06" y="4088921"/>
            <a:ext cx="6419229" cy="276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30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0C57-A2B5-4D79-9607-18FB9E27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One-Dimensional Waves</a:t>
            </a:r>
          </a:p>
        </p:txBody>
      </p:sp>
    </p:spTree>
    <p:extLst>
      <p:ext uri="{BB962C8B-B14F-4D97-AF65-F5344CB8AC3E}">
        <p14:creationId xmlns:p14="http://schemas.microsoft.com/office/powerpoint/2010/main" val="1998056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AD46-FB85-4C8A-93E6-74AF7D4F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1D End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6BFF2-AF1E-4F55-BC1B-DACFD165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6"/>
            <a:ext cx="7799165" cy="4213020"/>
          </a:xfrm>
        </p:spPr>
        <p:txBody>
          <a:bodyPr>
            <a:normAutofit/>
          </a:bodyPr>
          <a:lstStyle/>
          <a:p>
            <a:r>
              <a:rPr lang="en-CA" sz="2400" b="1" dirty="0"/>
              <a:t>___________________________ reflection</a:t>
            </a:r>
            <a:r>
              <a:rPr lang="en-CA" sz="2400" dirty="0"/>
              <a:t>: end of medium is held steady, particles cannot freely move</a:t>
            </a:r>
          </a:p>
          <a:p>
            <a:pPr lvl="1"/>
            <a:r>
              <a:rPr lang="en-CA" sz="2200" dirty="0"/>
              <a:t>Some energy reflects back, some is transmitted to the object holding the end</a:t>
            </a:r>
          </a:p>
          <a:p>
            <a:pPr lvl="1"/>
            <a:r>
              <a:rPr lang="en-CA" sz="2200" dirty="0"/>
              <a:t>Reflected pulse is </a:t>
            </a:r>
            <a:r>
              <a:rPr lang="en-CA" sz="2000" b="1" dirty="0"/>
              <a:t>___________________________</a:t>
            </a:r>
            <a:endParaRPr lang="en-CA" sz="2200" dirty="0"/>
          </a:p>
          <a:p>
            <a:r>
              <a:rPr lang="en-CA" sz="2400" b="1" dirty="0"/>
              <a:t>___________________________ reflection</a:t>
            </a:r>
            <a:r>
              <a:rPr lang="en-CA" sz="2400" dirty="0"/>
              <a:t>: end of medium is not fixed in place, little interaction between particles</a:t>
            </a:r>
          </a:p>
          <a:p>
            <a:pPr lvl="1"/>
            <a:r>
              <a:rPr lang="en-CA" sz="2400" dirty="0"/>
              <a:t>Reflected pulse is </a:t>
            </a:r>
            <a:r>
              <a:rPr lang="en-CA" sz="2400" b="1" dirty="0"/>
              <a:t>___________________________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380242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AD46-FB85-4C8A-93E6-74AF7D4F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1D End Behaviour</a:t>
            </a:r>
          </a:p>
        </p:txBody>
      </p:sp>
      <p:pic>
        <p:nvPicPr>
          <p:cNvPr id="6" name="Picture 2" descr="Image result for fixed end free end waves">
            <a:extLst>
              <a:ext uri="{FF2B5EF4-FFF2-40B4-BE49-F238E27FC236}">
                <a16:creationId xmlns:a16="http://schemas.microsoft.com/office/drawing/2014/main" id="{BEC0E8B8-1F06-40E6-B392-35C37175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0" y="2501840"/>
            <a:ext cx="7526920" cy="33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95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AD46-FB85-4C8A-93E6-74AF7D4F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1D End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6BFF2-AF1E-4F55-BC1B-DACFD165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6"/>
            <a:ext cx="7799165" cy="4213020"/>
          </a:xfrm>
        </p:spPr>
        <p:txBody>
          <a:bodyPr>
            <a:normAutofit/>
          </a:bodyPr>
          <a:lstStyle/>
          <a:p>
            <a:r>
              <a:rPr lang="en-CA" sz="2800" dirty="0"/>
              <a:t>Reflected pulse will always have:</a:t>
            </a:r>
          </a:p>
          <a:p>
            <a:pPr lvl="1"/>
            <a:r>
              <a:rPr lang="en-CA" sz="2400" b="1" dirty="0"/>
              <a:t>______________________________________________________</a:t>
            </a:r>
            <a:r>
              <a:rPr lang="en-CA" sz="2400" dirty="0"/>
              <a:t> </a:t>
            </a:r>
          </a:p>
          <a:p>
            <a:pPr lvl="1"/>
            <a:r>
              <a:rPr lang="en-CA" sz="2400" b="1" dirty="0"/>
              <a:t>______________________________________________________</a:t>
            </a:r>
            <a:endParaRPr lang="en-CA" sz="2400" dirty="0"/>
          </a:p>
          <a:p>
            <a:pPr lvl="1"/>
            <a:r>
              <a:rPr lang="en-CA" sz="2400" b="1" dirty="0"/>
              <a:t>______________________________________________________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36744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AD46-FB85-4C8A-93E6-74AF7D4F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Change in Density of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6BFF2-AF1E-4F55-BC1B-DACFD165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6"/>
            <a:ext cx="7799165" cy="4213020"/>
          </a:xfrm>
        </p:spPr>
        <p:txBody>
          <a:bodyPr>
            <a:normAutofit/>
          </a:bodyPr>
          <a:lstStyle/>
          <a:p>
            <a:r>
              <a:rPr lang="en-CA" sz="2400" dirty="0"/>
              <a:t>Waves travel </a:t>
            </a:r>
            <a:r>
              <a:rPr lang="en-CA" sz="2400" b="1" dirty="0"/>
              <a:t>___________________________</a:t>
            </a:r>
            <a:r>
              <a:rPr lang="en-CA" sz="2400" dirty="0"/>
              <a:t> if there is:</a:t>
            </a:r>
          </a:p>
          <a:p>
            <a:pPr lvl="1"/>
            <a:r>
              <a:rPr lang="en-CA" sz="2000" b="1" dirty="0"/>
              <a:t>___________________________</a:t>
            </a:r>
            <a:r>
              <a:rPr lang="en-CA" sz="2200" dirty="0"/>
              <a:t> tension in the string/spring</a:t>
            </a:r>
          </a:p>
          <a:p>
            <a:pPr lvl="1"/>
            <a:r>
              <a:rPr lang="en-CA" sz="2000" b="1" dirty="0"/>
              <a:t>___________________________ </a:t>
            </a:r>
            <a:r>
              <a:rPr lang="en-CA" sz="2200" dirty="0"/>
              <a:t>or </a:t>
            </a:r>
            <a:r>
              <a:rPr lang="en-CA" sz="2000" b="1" dirty="0"/>
              <a:t>___________________________</a:t>
            </a:r>
            <a:r>
              <a:rPr lang="en-CA" sz="2200" dirty="0"/>
              <a:t> string/spring</a:t>
            </a:r>
          </a:p>
          <a:p>
            <a:r>
              <a:rPr lang="en-CA" sz="2400" dirty="0"/>
              <a:t>At interface:</a:t>
            </a:r>
          </a:p>
          <a:p>
            <a:pPr lvl="1"/>
            <a:r>
              <a:rPr lang="en-CA" sz="2200" dirty="0"/>
              <a:t>Some energy is reflected back (same speed and wavelength)</a:t>
            </a:r>
          </a:p>
          <a:p>
            <a:pPr lvl="1"/>
            <a:r>
              <a:rPr lang="en-CA" sz="2200" dirty="0"/>
              <a:t>Wavelength and wave speed will change in new medium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44004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FF74-CAAA-4A33-9D76-62F9B91A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 Wave?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2B585-F712-4746-898C-29940499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Occurs when there is </a:t>
            </a:r>
            <a:r>
              <a:rPr lang="en-CA" sz="2400" b="1" dirty="0"/>
              <a:t>a movement of ___________________________ without movement of ___________________________</a:t>
            </a:r>
          </a:p>
          <a:p>
            <a:r>
              <a:rPr lang="en-CA" sz="2400" b="1" dirty="0"/>
              <a:t>___________________________ wave</a:t>
            </a:r>
            <a:r>
              <a:rPr lang="en-CA" sz="2400" dirty="0"/>
              <a:t>: disturbance that travels through a medium (a </a:t>
            </a:r>
            <a:r>
              <a:rPr lang="en-CA" sz="2400" b="1" dirty="0"/>
              <a:t>___________________________</a:t>
            </a:r>
            <a:r>
              <a:rPr lang="en-CA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1166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4E2C-A86C-4B3B-B466-923F6C4A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E8B0-996C-4E6C-8316-EB9FBF9EA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4161260"/>
          </a:xfrm>
        </p:spPr>
        <p:txBody>
          <a:bodyPr>
            <a:normAutofit/>
          </a:bodyPr>
          <a:lstStyle/>
          <a:p>
            <a:r>
              <a:rPr lang="en-CA" sz="2400" b="1" dirty="0"/>
              <a:t>___________________________ </a:t>
            </a:r>
            <a:r>
              <a:rPr lang="en-CA" sz="2400" dirty="0"/>
              <a:t>: effect that occurs when two waves meet within the same medium</a:t>
            </a:r>
          </a:p>
          <a:p>
            <a:r>
              <a:rPr lang="en-CA" sz="2400" dirty="0"/>
              <a:t>Medium takes on the </a:t>
            </a:r>
            <a:r>
              <a:rPr lang="en-CA" sz="2400" b="1" dirty="0"/>
              <a:t>___________________________ </a:t>
            </a:r>
            <a:r>
              <a:rPr lang="en-CA" sz="2400" dirty="0"/>
              <a:t>of the amplitude of the individual waves</a:t>
            </a:r>
          </a:p>
          <a:p>
            <a:r>
              <a:rPr lang="en-CA" sz="2400" b="1" dirty="0"/>
              <a:t>___________________________ </a:t>
            </a:r>
            <a:r>
              <a:rPr lang="en-CA" sz="2400" dirty="0"/>
              <a:t>: waves with same displacement direction add to make a larger pulse</a:t>
            </a:r>
          </a:p>
          <a:p>
            <a:r>
              <a:rPr lang="en-CA" sz="2400" b="1" dirty="0"/>
              <a:t>___________________________ </a:t>
            </a:r>
            <a:r>
              <a:rPr lang="en-CA" sz="2400" dirty="0"/>
              <a:t>: waves with opposite displacement direction subtract to make smaller pulse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4129717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088D-B1E4-43FF-BD92-468653A1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C3F0D-6F6A-4811-8ED6-B53003992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15" y="2420482"/>
            <a:ext cx="6148165" cy="44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6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0C57-A2B5-4D79-9607-18FB9E27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Two-Dimensional Waves</a:t>
            </a:r>
          </a:p>
        </p:txBody>
      </p:sp>
    </p:spTree>
    <p:extLst>
      <p:ext uri="{BB962C8B-B14F-4D97-AF65-F5344CB8AC3E}">
        <p14:creationId xmlns:p14="http://schemas.microsoft.com/office/powerpoint/2010/main" val="1717412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7BF68-A214-4746-BB7D-127024AE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06055-DB75-42E6-91A2-A83C67405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2694770"/>
          </a:xfrm>
        </p:spPr>
        <p:txBody>
          <a:bodyPr>
            <a:normAutofit/>
          </a:bodyPr>
          <a:lstStyle/>
          <a:p>
            <a:r>
              <a:rPr lang="en-CA" sz="2400" b="1" dirty="0"/>
              <a:t>___________________________ </a:t>
            </a:r>
            <a:r>
              <a:rPr lang="en-CA" sz="2400" dirty="0"/>
              <a:t>: redirection of waves at an interface into the original medium</a:t>
            </a:r>
          </a:p>
          <a:p>
            <a:r>
              <a:rPr lang="en-CA" sz="2400" dirty="0"/>
              <a:t>Waves remain in original medium, but in a different direction from incident waves</a:t>
            </a:r>
          </a:p>
          <a:p>
            <a:r>
              <a:rPr lang="en-CA" sz="2400" b="1" dirty="0"/>
              <a:t>Law of Reflection</a:t>
            </a:r>
            <a:r>
              <a:rPr lang="en-CA" sz="2400" dirty="0"/>
              <a:t>:</a:t>
            </a:r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28422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7BF68-A214-4746-BB7D-127024AE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1282745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F834-F723-4219-8EA6-C7E4AE22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6B338-6B26-4D3C-8C26-B6F6DBE78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711358"/>
          </a:xfrm>
        </p:spPr>
        <p:txBody>
          <a:bodyPr>
            <a:normAutofit/>
          </a:bodyPr>
          <a:lstStyle/>
          <a:p>
            <a:r>
              <a:rPr lang="en-CA" sz="2400" dirty="0"/>
              <a:t>Straight waves hitting a curved surface will </a:t>
            </a:r>
            <a:r>
              <a:rPr lang="en-CA" sz="2400" b="1" dirty="0"/>
              <a:t>___________________________</a:t>
            </a:r>
            <a:r>
              <a:rPr lang="en-CA" sz="2400" dirty="0"/>
              <a:t> (reflect towards each other in a circular shape) or </a:t>
            </a:r>
            <a:r>
              <a:rPr lang="en-CA" sz="2400" b="1" dirty="0"/>
              <a:t>___________________________</a:t>
            </a:r>
            <a:r>
              <a:rPr lang="en-CA" sz="2400" dirty="0"/>
              <a:t> (reflect away)</a:t>
            </a:r>
          </a:p>
        </p:txBody>
      </p:sp>
      <p:pic>
        <p:nvPicPr>
          <p:cNvPr id="13314" name="Picture 2" descr="http://dev.physicslab.org/img/c8cbbed5-fc09-432d-b8c5-bf5dd173357f.gif">
            <a:extLst>
              <a:ext uri="{FF2B5EF4-FFF2-40B4-BE49-F238E27FC236}">
                <a16:creationId xmlns:a16="http://schemas.microsoft.com/office/drawing/2014/main" id="{5EC6F2DF-12D9-49F1-9FC4-8F36AD46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09025" y="3415214"/>
            <a:ext cx="2725947" cy="376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38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F834-F723-4219-8EA6-C7E4AE22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6B338-6B26-4D3C-8C26-B6F6DBE78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1963492"/>
            <a:ext cx="7524003" cy="2625758"/>
          </a:xfrm>
        </p:spPr>
        <p:txBody>
          <a:bodyPr>
            <a:normAutofit/>
          </a:bodyPr>
          <a:lstStyle/>
          <a:p>
            <a:r>
              <a:rPr lang="en-CA" sz="2400" b="1" dirty="0"/>
              <a:t>___________________________ </a:t>
            </a:r>
            <a:r>
              <a:rPr lang="en-CA" sz="2400" dirty="0"/>
              <a:t>: the redirection of waves at an interface into a new medium</a:t>
            </a:r>
          </a:p>
          <a:p>
            <a:r>
              <a:rPr lang="en-CA" sz="2400" dirty="0"/>
              <a:t>Waves speed up or slow down, depending on the medium (e.g. change in water depth)</a:t>
            </a:r>
          </a:p>
        </p:txBody>
      </p:sp>
      <p:pic>
        <p:nvPicPr>
          <p:cNvPr id="14338" name="Picture 2" descr="Image result for refraction waves">
            <a:extLst>
              <a:ext uri="{FF2B5EF4-FFF2-40B4-BE49-F238E27FC236}">
                <a16:creationId xmlns:a16="http://schemas.microsoft.com/office/drawing/2014/main" id="{17C05D89-BC59-4376-B03D-034BD968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48" y="4390181"/>
            <a:ext cx="39243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14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02BF-172B-44E7-B24C-792A6580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Diffraction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C115-909E-42E4-9BB4-30CD14566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6" y="2092501"/>
            <a:ext cx="7524003" cy="2494495"/>
          </a:xfrm>
        </p:spPr>
        <p:txBody>
          <a:bodyPr>
            <a:normAutofit/>
          </a:bodyPr>
          <a:lstStyle/>
          <a:p>
            <a:r>
              <a:rPr lang="en-CA" sz="2400" b="1" dirty="0"/>
              <a:t>___________________________ </a:t>
            </a:r>
            <a:r>
              <a:rPr lang="en-CA" sz="2400" dirty="0"/>
              <a:t>: effect when waves change direction as they pass through an opening or move around a barrier (no medium change)</a:t>
            </a:r>
          </a:p>
          <a:p>
            <a:r>
              <a:rPr lang="en-CA" sz="2400" dirty="0"/>
              <a:t> More diffraction when waves are moving </a:t>
            </a:r>
            <a:r>
              <a:rPr lang="en-CA" sz="2400" b="1" dirty="0"/>
              <a:t>___________________________</a:t>
            </a:r>
            <a:r>
              <a:rPr lang="en-CA" sz="2400" dirty="0"/>
              <a:t> (</a:t>
            </a:r>
            <a:r>
              <a:rPr lang="en-CA" sz="2400" b="1" dirty="0"/>
              <a:t>___________________________</a:t>
            </a:r>
            <a:r>
              <a:rPr lang="en-CA" sz="2400" dirty="0"/>
              <a:t> wavelength)</a:t>
            </a:r>
            <a:endParaRPr lang="en-CA" sz="2400" b="1" dirty="0"/>
          </a:p>
        </p:txBody>
      </p:sp>
      <p:pic>
        <p:nvPicPr>
          <p:cNvPr id="15362" name="Picture 2" descr="Image result for diffraction waves">
            <a:extLst>
              <a:ext uri="{FF2B5EF4-FFF2-40B4-BE49-F238E27FC236}">
                <a16:creationId xmlns:a16="http://schemas.microsoft.com/office/drawing/2014/main" id="{A320F4BE-B3BB-4976-A16E-7A8A0D40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7" y="4586997"/>
            <a:ext cx="4114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02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0A52-AD9D-4F0B-BDA9-FB3E8701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Interference</a:t>
            </a:r>
          </a:p>
        </p:txBody>
      </p:sp>
      <p:pic>
        <p:nvPicPr>
          <p:cNvPr id="16386" name="Picture 2" descr="http://www.aoc.nrao.edu/~myun/bob/ripple2.jpg">
            <a:extLst>
              <a:ext uri="{FF2B5EF4-FFF2-40B4-BE49-F238E27FC236}">
                <a16:creationId xmlns:a16="http://schemas.microsoft.com/office/drawing/2014/main" id="{C30A22CA-805A-4BE9-A384-D5D27B528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71" y="2348634"/>
            <a:ext cx="4218854" cy="39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24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0C57-A2B5-4D79-9607-18FB9E27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Sound Waves</a:t>
            </a:r>
          </a:p>
        </p:txBody>
      </p:sp>
    </p:spTree>
    <p:extLst>
      <p:ext uri="{BB962C8B-B14F-4D97-AF65-F5344CB8AC3E}">
        <p14:creationId xmlns:p14="http://schemas.microsoft.com/office/powerpoint/2010/main" val="160353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8094-1CE3-41E3-A33C-3EE721CA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Wave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25C99-A329-40AF-99C3-9B0EA858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Due to </a:t>
            </a:r>
            <a:r>
              <a:rPr lang="en-CA" sz="2400" b="1" dirty="0"/>
              <a:t>_____________________________________________________ </a:t>
            </a:r>
            <a:r>
              <a:rPr lang="en-CA" sz="2400" dirty="0"/>
              <a:t>in a medium</a:t>
            </a:r>
          </a:p>
          <a:p>
            <a:r>
              <a:rPr lang="en-CA" sz="2400" b="1" dirty="0"/>
              <a:t>___________________________ displacement </a:t>
            </a:r>
            <a:r>
              <a:rPr lang="en-CA" sz="2400" dirty="0"/>
              <a:t>– particles return to original position after energy is transferred</a:t>
            </a:r>
          </a:p>
          <a:p>
            <a:r>
              <a:rPr lang="en-CA" sz="2400" dirty="0"/>
              <a:t>Categories of wave movement: </a:t>
            </a:r>
          </a:p>
          <a:p>
            <a:pPr marL="0" indent="0" algn="ctr">
              <a:buNone/>
            </a:pPr>
            <a:r>
              <a:rPr lang="en-CA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97002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9586-C8BE-4EC8-BB08-08A3CC96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Basics of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110BC-9EDD-43E8-A2A4-DA1D9E4CD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Mechanical wave originating from a vibrating object (e.g. vocal cords, guitar string), longitudinal</a:t>
            </a:r>
          </a:p>
          <a:p>
            <a:r>
              <a:rPr lang="en-CA" sz="2400" dirty="0"/>
              <a:t>Human ears can hear between 20 Hz and 20 000 Hz</a:t>
            </a:r>
          </a:p>
          <a:p>
            <a:pPr lvl="1"/>
            <a:r>
              <a:rPr lang="en-CA" sz="2200" dirty="0"/>
              <a:t>Above is </a:t>
            </a:r>
            <a:r>
              <a:rPr lang="en-CA" sz="2000" b="1" dirty="0"/>
              <a:t>___________________________</a:t>
            </a:r>
            <a:r>
              <a:rPr lang="en-CA" sz="2200" dirty="0"/>
              <a:t>, below is </a:t>
            </a:r>
            <a:r>
              <a:rPr lang="en-CA" sz="2000" b="1" dirty="0"/>
              <a:t>___________________________</a:t>
            </a:r>
            <a:endParaRPr lang="en-CA" sz="2200" b="1" dirty="0"/>
          </a:p>
          <a:p>
            <a:r>
              <a:rPr lang="en-CA" sz="2400" b="1" dirty="0"/>
              <a:t>___________________________</a:t>
            </a:r>
            <a:r>
              <a:rPr lang="en-CA" sz="2400" dirty="0"/>
              <a:t> is another way of saying frequency</a:t>
            </a:r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691551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8A1A9-DC04-4364-8DF8-428C25CC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Sound Intensity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74EAF-A345-4419-A188-E0D4D9A4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13" y="2049757"/>
            <a:ext cx="5659814" cy="4471811"/>
          </a:xfrm>
        </p:spPr>
        <p:txBody>
          <a:bodyPr>
            <a:normAutofit/>
          </a:bodyPr>
          <a:lstStyle/>
          <a:p>
            <a:r>
              <a:rPr lang="en-CA" sz="2400" b="1" dirty="0"/>
              <a:t>___________________________ </a:t>
            </a:r>
            <a:r>
              <a:rPr lang="en-CA" sz="2400" dirty="0"/>
              <a:t>is amount of energy transported in a sound wave, directly related to amplitude</a:t>
            </a:r>
          </a:p>
          <a:p>
            <a:r>
              <a:rPr lang="en-CA" sz="2400" b="1" dirty="0"/>
              <a:t>___________________________ </a:t>
            </a:r>
            <a:r>
              <a:rPr lang="en-CA" sz="2400" dirty="0"/>
              <a:t>: faintest sound humans can hear </a:t>
            </a:r>
          </a:p>
          <a:p>
            <a:r>
              <a:rPr lang="en-CA" sz="2400" dirty="0"/>
              <a:t>Measured in </a:t>
            </a:r>
            <a:r>
              <a:rPr lang="en-CA" sz="2400" b="1" dirty="0"/>
              <a:t>___________________________ </a:t>
            </a:r>
            <a:r>
              <a:rPr lang="en-CA" sz="2400" dirty="0"/>
              <a:t>(dB), a logarithmic scale (each step is 10x more intense than previous step)</a:t>
            </a:r>
          </a:p>
        </p:txBody>
      </p:sp>
      <p:pic>
        <p:nvPicPr>
          <p:cNvPr id="17410" name="Picture 2" descr="Image result for db scale">
            <a:extLst>
              <a:ext uri="{FF2B5EF4-FFF2-40B4-BE49-F238E27FC236}">
                <a16:creationId xmlns:a16="http://schemas.microsoft.com/office/drawing/2014/main" id="{24CD40C6-AEBC-4D24-9B00-E51276D2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55" y="1417638"/>
            <a:ext cx="3402745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58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6221-EBB2-41DC-89D5-2117A191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Speed of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8E5F2-DC57-4C38-9D5C-5FFF3DC58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6"/>
            <a:ext cx="7524003" cy="3988733"/>
          </a:xfrm>
        </p:spPr>
        <p:txBody>
          <a:bodyPr>
            <a:normAutofit/>
          </a:bodyPr>
          <a:lstStyle/>
          <a:p>
            <a:r>
              <a:rPr lang="en-CA" sz="2400" dirty="0"/>
              <a:t>Depends on medium and temperature</a:t>
            </a:r>
          </a:p>
          <a:p>
            <a:r>
              <a:rPr lang="en-CA" sz="2400" dirty="0"/>
              <a:t>Fastest and furthest in solids, then liquids, then gases (e.g. about 4x faster and further in water than air)</a:t>
            </a:r>
          </a:p>
          <a:p>
            <a:r>
              <a:rPr lang="en-CA" sz="2400" dirty="0"/>
              <a:t>Speed of sound in </a:t>
            </a:r>
            <a:r>
              <a:rPr lang="en-CA" sz="2400" b="1" dirty="0"/>
              <a:t>air</a:t>
            </a:r>
            <a:r>
              <a:rPr lang="en-CA" sz="2400" dirty="0"/>
              <a:t>: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pPr marL="0" indent="0" algn="ctr">
              <a:buNone/>
            </a:pPr>
            <a:r>
              <a:rPr lang="en-CA" sz="2400" dirty="0"/>
              <a:t>(</a:t>
            </a:r>
            <a:r>
              <a:rPr lang="en-CA" sz="2400" i="1" dirty="0"/>
              <a:t>T</a:t>
            </a:r>
            <a:r>
              <a:rPr lang="en-CA" sz="2400" dirty="0"/>
              <a:t> is temperature in °C)</a:t>
            </a:r>
          </a:p>
        </p:txBody>
      </p:sp>
    </p:spTree>
    <p:extLst>
      <p:ext uri="{BB962C8B-B14F-4D97-AF65-F5344CB8AC3E}">
        <p14:creationId xmlns:p14="http://schemas.microsoft.com/office/powerpoint/2010/main" val="986313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4163-2DB6-404D-B0D1-ADBA812F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1: Speed of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D400-C90B-40E9-89C3-AC8B2303F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400" dirty="0"/>
              <a:t>Determine the speed of sound if the temperature is 4.0°C.</a:t>
            </a:r>
          </a:p>
        </p:txBody>
      </p:sp>
    </p:spTree>
    <p:extLst>
      <p:ext uri="{BB962C8B-B14F-4D97-AF65-F5344CB8AC3E}">
        <p14:creationId xmlns:p14="http://schemas.microsoft.com/office/powerpoint/2010/main" val="3942728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4163-2DB6-404D-B0D1-ADBA812F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2: Speed of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D400-C90B-40E9-89C3-AC8B2303F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400" dirty="0"/>
              <a:t>You do some calculations and determine the speed of sound to be 365 m/s. What is the air temperature?</a:t>
            </a:r>
          </a:p>
        </p:txBody>
      </p:sp>
    </p:spTree>
    <p:extLst>
      <p:ext uri="{BB962C8B-B14F-4D97-AF65-F5344CB8AC3E}">
        <p14:creationId xmlns:p14="http://schemas.microsoft.com/office/powerpoint/2010/main" val="2381696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4163-2DB6-404D-B0D1-ADBA812F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3: Speed of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D400-C90B-40E9-89C3-AC8B2303F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400" dirty="0"/>
              <a:t>The temperature outside on a warm summer evening is 28°C. You see a flash of lightning, then thunder rumbles 4.0 seconds later. How far away is the storm?</a:t>
            </a:r>
          </a:p>
        </p:txBody>
      </p:sp>
    </p:spTree>
    <p:extLst>
      <p:ext uri="{BB962C8B-B14F-4D97-AF65-F5344CB8AC3E}">
        <p14:creationId xmlns:p14="http://schemas.microsoft.com/office/powerpoint/2010/main" val="1769903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A8F7-A129-4DC9-B63B-CEBEAE15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Echoes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D51C-1AF1-4B6F-9953-F49992914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CA" sz="2400" b="1" dirty="0"/>
              <a:t>___________________________ </a:t>
            </a:r>
            <a:r>
              <a:rPr lang="en-CA" sz="2400" dirty="0"/>
              <a:t>: reflection of a sound wave</a:t>
            </a:r>
          </a:p>
          <a:p>
            <a:r>
              <a:rPr lang="en-CA" sz="2400" dirty="0"/>
              <a:t>Can determine speed of sound using distance to boundary (and back) and time between sound and  echo</a:t>
            </a:r>
          </a:p>
        </p:txBody>
      </p:sp>
    </p:spTree>
    <p:extLst>
      <p:ext uri="{BB962C8B-B14F-4D97-AF65-F5344CB8AC3E}">
        <p14:creationId xmlns:p14="http://schemas.microsoft.com/office/powerpoint/2010/main" val="32016968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7AD7-7645-4D5C-A234-F85AF12A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4: Echoes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23523-93E0-4D75-BFB4-C1CD37B5B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400" dirty="0"/>
              <a:t>The air temperature is 5°C. You stand 100 m from a wall and clap your hands 10 times. You clap every time you hear the echo of the previous clap. It takes 6.1 s from the first clap to the echo of the last clap.</a:t>
            </a:r>
          </a:p>
          <a:p>
            <a:pPr marL="457200" indent="-457200">
              <a:buFont typeface="+mj-lt"/>
              <a:buAutoNum type="alphaLcPeriod"/>
            </a:pPr>
            <a:r>
              <a:rPr lang="en-CA" sz="2400" dirty="0"/>
              <a:t>What is the speed of sound based on the echo?</a:t>
            </a:r>
          </a:p>
          <a:p>
            <a:pPr marL="457200" indent="-457200">
              <a:buFont typeface="+mj-lt"/>
              <a:buAutoNum type="alphaLcPeriod"/>
            </a:pPr>
            <a:r>
              <a:rPr lang="en-CA" sz="2400" dirty="0"/>
              <a:t>What is the speed of sound based on air temperature?</a:t>
            </a:r>
          </a:p>
          <a:p>
            <a:pPr marL="457200" indent="-457200">
              <a:buFont typeface="+mj-lt"/>
              <a:buAutoNum type="alphaLcPeriod"/>
            </a:pPr>
            <a:r>
              <a:rPr lang="en-CA" sz="2400" dirty="0"/>
              <a:t>Why might these values be different? </a:t>
            </a:r>
          </a:p>
        </p:txBody>
      </p:sp>
    </p:spTree>
    <p:extLst>
      <p:ext uri="{BB962C8B-B14F-4D97-AF65-F5344CB8AC3E}">
        <p14:creationId xmlns:p14="http://schemas.microsoft.com/office/powerpoint/2010/main" val="1554085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0C57-A2B5-4D79-9607-18FB9E27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Light and Optics</a:t>
            </a:r>
          </a:p>
        </p:txBody>
      </p:sp>
    </p:spTree>
    <p:extLst>
      <p:ext uri="{BB962C8B-B14F-4D97-AF65-F5344CB8AC3E}">
        <p14:creationId xmlns:p14="http://schemas.microsoft.com/office/powerpoint/2010/main" val="2143491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FC74-B9E4-4E53-A69C-9E117D63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Electromagnetic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FE8D1-AFD6-403D-A115-8322A144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487071"/>
          </a:xfrm>
        </p:spPr>
        <p:txBody>
          <a:bodyPr>
            <a:normAutofit/>
          </a:bodyPr>
          <a:lstStyle/>
          <a:p>
            <a:r>
              <a:rPr lang="en-CA" sz="2400" b="1" dirty="0"/>
              <a:t>___________________________ wave</a:t>
            </a:r>
            <a:r>
              <a:rPr lang="en-CA" sz="2400" dirty="0"/>
              <a:t>: waves that do not need a medium to propagate</a:t>
            </a:r>
          </a:p>
          <a:p>
            <a:endParaRPr lang="en-CA" sz="2400" dirty="0"/>
          </a:p>
        </p:txBody>
      </p:sp>
      <p:pic>
        <p:nvPicPr>
          <p:cNvPr id="18434" name="Picture 2" descr="Image result for electromagnetic spectrum">
            <a:extLst>
              <a:ext uri="{FF2B5EF4-FFF2-40B4-BE49-F238E27FC236}">
                <a16:creationId xmlns:a16="http://schemas.microsoft.com/office/drawing/2014/main" id="{3D20EAB0-B644-4CB0-955D-02D1AE1B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8" y="3299449"/>
            <a:ext cx="7556740" cy="33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8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8094-1CE3-41E3-A33C-3EE721CA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Transverse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25C99-A329-40AF-99C3-9B0EA858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2112510"/>
          </a:xfrm>
        </p:spPr>
        <p:txBody>
          <a:bodyPr>
            <a:normAutofit/>
          </a:bodyPr>
          <a:lstStyle/>
          <a:p>
            <a:r>
              <a:rPr lang="en-CA" sz="2400" dirty="0"/>
              <a:t>Particles move </a:t>
            </a:r>
            <a:r>
              <a:rPr lang="en-CA" sz="2400" b="1" dirty="0"/>
              <a:t>___________________________</a:t>
            </a:r>
            <a:r>
              <a:rPr lang="en-CA" sz="2400" dirty="0"/>
              <a:t> to wave direction</a:t>
            </a:r>
          </a:p>
          <a:p>
            <a:r>
              <a:rPr lang="en-CA" sz="2400" dirty="0"/>
              <a:t>Examples: light, waves on a string</a:t>
            </a:r>
          </a:p>
        </p:txBody>
      </p:sp>
    </p:spTree>
    <p:extLst>
      <p:ext uri="{BB962C8B-B14F-4D97-AF65-F5344CB8AC3E}">
        <p14:creationId xmlns:p14="http://schemas.microsoft.com/office/powerpoint/2010/main" val="27984651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06D1-4630-4109-BE49-1EF922CF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346F-B74C-4B47-8DCB-CD96D2E23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Travels in straight lines only (</a:t>
            </a:r>
            <a:r>
              <a:rPr lang="en-CA" sz="2400" b="1" dirty="0"/>
              <a:t>___________________________</a:t>
            </a:r>
            <a:r>
              <a:rPr lang="en-CA" sz="2400" dirty="0"/>
              <a:t>), because it moves so fast</a:t>
            </a:r>
          </a:p>
          <a:p>
            <a:r>
              <a:rPr lang="en-CA" sz="2400" dirty="0"/>
              <a:t>Speed of light in a vacuum, </a:t>
            </a:r>
            <a:r>
              <a:rPr lang="en-CA" sz="2400" i="1" dirty="0"/>
              <a:t>c</a:t>
            </a:r>
            <a:r>
              <a:rPr lang="en-CA" sz="2400" dirty="0"/>
              <a:t>, is </a:t>
            </a:r>
            <a:r>
              <a:rPr lang="en-CA" sz="2400" b="1" dirty="0"/>
              <a:t>___________________________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875284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0C57-A2B5-4D79-9607-18FB9E27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Reflection of Light</a:t>
            </a:r>
          </a:p>
        </p:txBody>
      </p:sp>
    </p:spTree>
    <p:extLst>
      <p:ext uri="{BB962C8B-B14F-4D97-AF65-F5344CB8AC3E}">
        <p14:creationId xmlns:p14="http://schemas.microsoft.com/office/powerpoint/2010/main" val="246870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5E858-8D8E-4509-8782-D53BA2C2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Reflection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1DED6-2F98-4A2F-AE5D-5C7C682BE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Recall: Law of Reflection </a:t>
            </a:r>
          </a:p>
          <a:p>
            <a:pPr lvl="1"/>
            <a:r>
              <a:rPr lang="en-CA" sz="2200" dirty="0"/>
              <a:t>angle of incidence = angle of reflection</a:t>
            </a:r>
          </a:p>
          <a:p>
            <a:r>
              <a:rPr lang="en-CA" sz="2400" dirty="0"/>
              <a:t>Reflection is more complex with curved surfaces (concave and convex mirrors)</a:t>
            </a:r>
          </a:p>
          <a:p>
            <a:r>
              <a:rPr lang="en-CA" sz="2400" b="1" dirty="0"/>
              <a:t>___________________________ </a:t>
            </a:r>
            <a:r>
              <a:rPr lang="en-CA" sz="2400" dirty="0"/>
              <a:t>: a method for determining path of light and resulting images as it reflects or refracts through an object or medium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1562675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B5F9-0058-442D-875B-FCE7E8A9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Image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94CFE-EBF8-44F7-B114-6EE208778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41957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140435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B5F9-0058-442D-875B-FCE7E8A9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Image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94CFE-EBF8-44F7-B114-6EE208778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41957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3530606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F391C-B304-4601-83AA-F337B7F5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Plane Mirrors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BE967-99EC-4DCC-A373-414824F6C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4692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8AD6-6A35-4D69-BD02-5710FBA0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Ray Diagrams for Plane Mirrors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5182-711A-435A-A864-967A80546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Used to determine image location</a:t>
            </a:r>
          </a:p>
          <a:p>
            <a:r>
              <a:rPr lang="en-CA" sz="2400" b="1" dirty="0"/>
              <a:t>___________________________</a:t>
            </a:r>
            <a:r>
              <a:rPr lang="en-CA" sz="2400" dirty="0"/>
              <a:t>(and a protractor, when needed)</a:t>
            </a:r>
          </a:p>
          <a:p>
            <a:r>
              <a:rPr lang="en-CA" sz="2400" dirty="0"/>
              <a:t>Rules:</a:t>
            </a:r>
          </a:p>
          <a:p>
            <a:pPr lvl="1"/>
            <a:r>
              <a:rPr lang="en-CA" sz="2200" dirty="0"/>
              <a:t>Two rays from each “corner” of the image</a:t>
            </a:r>
          </a:p>
          <a:p>
            <a:pPr lvl="1"/>
            <a:r>
              <a:rPr lang="en-CA" sz="2200" dirty="0"/>
              <a:t>Law of Reflection</a:t>
            </a:r>
          </a:p>
          <a:p>
            <a:pPr lvl="1"/>
            <a:r>
              <a:rPr lang="en-CA" sz="2200" dirty="0"/>
              <a:t>Extend rays behind the mirror to find the image</a:t>
            </a:r>
          </a:p>
        </p:txBody>
      </p:sp>
    </p:spTree>
    <p:extLst>
      <p:ext uri="{BB962C8B-B14F-4D97-AF65-F5344CB8AC3E}">
        <p14:creationId xmlns:p14="http://schemas.microsoft.com/office/powerpoint/2010/main" val="18805733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B3BB-9B92-4878-AE4F-CAB52D68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Ray Diagrams for Plane Mirrors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1B291-1077-47D4-8775-427373BB8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94" t="44042" r="8858" b="14680"/>
          <a:stretch/>
        </p:blipFill>
        <p:spPr>
          <a:xfrm>
            <a:off x="1048555" y="2321169"/>
            <a:ext cx="7046885" cy="45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429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E3FE8-8E5D-4F2D-89AA-15DB3010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Curved Mirrors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A6C98-D5BF-4EF2-B500-D4B8E384D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49899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7E94-AF5E-4679-98BB-ED8C8268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Parts of Curved Mirrors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EC9F-0B01-4F21-994E-F180143E5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868177" cy="4368294"/>
          </a:xfrm>
        </p:spPr>
        <p:txBody>
          <a:bodyPr>
            <a:normAutofit lnSpcReduction="10000"/>
          </a:bodyPr>
          <a:lstStyle/>
          <a:p>
            <a:r>
              <a:rPr lang="en-CA" sz="2400" b="1" dirty="0"/>
              <a:t>___________________________ </a:t>
            </a:r>
            <a:r>
              <a:rPr lang="en-CA" sz="2400" dirty="0"/>
              <a:t>: curves towards viewer, also called converging</a:t>
            </a:r>
          </a:p>
          <a:p>
            <a:r>
              <a:rPr lang="en-CA" sz="2400" b="1" dirty="0"/>
              <a:t>___________________________ </a:t>
            </a:r>
            <a:r>
              <a:rPr lang="en-CA" sz="2400" dirty="0"/>
              <a:t>: curves away from view, also called diverging</a:t>
            </a:r>
          </a:p>
          <a:p>
            <a:r>
              <a:rPr lang="en-CA" sz="2400" b="1" dirty="0"/>
              <a:t>___________________________, </a:t>
            </a:r>
            <a:r>
              <a:rPr lang="en-CA" sz="2400" dirty="0"/>
              <a:t>C: the centre of the mirror if shape was extended to make a circle</a:t>
            </a:r>
          </a:p>
          <a:p>
            <a:r>
              <a:rPr lang="en-CA" sz="2400" b="1" dirty="0"/>
              <a:t>___________________________</a:t>
            </a:r>
            <a:r>
              <a:rPr lang="en-CA" sz="2400" dirty="0"/>
              <a:t>, F: halfway between C and mirror</a:t>
            </a:r>
          </a:p>
          <a:p>
            <a:r>
              <a:rPr lang="en-CA" sz="2400" b="1" dirty="0"/>
              <a:t>___________________________</a:t>
            </a:r>
            <a:r>
              <a:rPr lang="en-CA" sz="2400" dirty="0"/>
              <a:t>, V: the centre point of the mirror, where the principal axis (</a:t>
            </a:r>
            <a:r>
              <a:rPr lang="en-CA" sz="2400" b="1" dirty="0"/>
              <a:t>___________________________</a:t>
            </a:r>
            <a:r>
              <a:rPr lang="en-CA" sz="2400" dirty="0"/>
              <a:t>) hits the mirror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87517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8094-1CE3-41E3-A33C-3EE721CA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Longitudinal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25C99-A329-40AF-99C3-9B0EA858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2112510"/>
          </a:xfrm>
        </p:spPr>
        <p:txBody>
          <a:bodyPr>
            <a:normAutofit/>
          </a:bodyPr>
          <a:lstStyle/>
          <a:p>
            <a:r>
              <a:rPr lang="en-CA" sz="2400" dirty="0"/>
              <a:t>Particles move </a:t>
            </a:r>
            <a:r>
              <a:rPr lang="en-CA" sz="2400" b="1" dirty="0"/>
              <a:t>___________________________</a:t>
            </a:r>
            <a:r>
              <a:rPr lang="en-CA" sz="2400" dirty="0"/>
              <a:t> to wave direction</a:t>
            </a:r>
          </a:p>
          <a:p>
            <a:r>
              <a:rPr lang="en-CA" sz="2400" dirty="0"/>
              <a:t>Example: sound</a:t>
            </a:r>
          </a:p>
        </p:txBody>
      </p:sp>
      <p:pic>
        <p:nvPicPr>
          <p:cNvPr id="2050" name="Picture 2" descr="https://www.quizover.com/ocw/mirror/col11305_1.7_complete/m38782/PG11C4_003.png">
            <a:extLst>
              <a:ext uri="{FF2B5EF4-FFF2-40B4-BE49-F238E27FC236}">
                <a16:creationId xmlns:a16="http://schemas.microsoft.com/office/drawing/2014/main" id="{8688DA24-3E1B-4803-A48B-74E3729BE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3" b="28823"/>
          <a:stretch/>
        </p:blipFill>
        <p:spPr bwMode="auto">
          <a:xfrm>
            <a:off x="767749" y="4715648"/>
            <a:ext cx="7608498" cy="58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858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C4AB-E741-474D-AA09-C935E19C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Ray Diagrams for Curved Mirrors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8C3EC-4657-4769-8EBB-349AFCF51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4161260"/>
          </a:xfrm>
        </p:spPr>
        <p:txBody>
          <a:bodyPr>
            <a:normAutofit/>
          </a:bodyPr>
          <a:lstStyle/>
          <a:p>
            <a:r>
              <a:rPr lang="en-CA" sz="2400" dirty="0"/>
              <a:t>Pick two rays starting from the top of the object:</a:t>
            </a:r>
          </a:p>
          <a:p>
            <a:pPr lvl="1"/>
            <a:r>
              <a:rPr lang="en-CA" sz="2200" dirty="0"/>
              <a:t>Approaches parallel to the normal, reflects through F</a:t>
            </a:r>
          </a:p>
          <a:p>
            <a:pPr lvl="1"/>
            <a:r>
              <a:rPr lang="en-CA" sz="2200" dirty="0"/>
              <a:t>Approaches through F, reflects parallel to the normal</a:t>
            </a:r>
          </a:p>
          <a:p>
            <a:pPr lvl="1"/>
            <a:r>
              <a:rPr lang="en-CA" sz="2200" dirty="0"/>
              <a:t>Approaches through C, reflects back through C</a:t>
            </a:r>
          </a:p>
          <a:p>
            <a:pPr lvl="1"/>
            <a:r>
              <a:rPr lang="en-CA" sz="2200" dirty="0"/>
              <a:t>Hits the mirror at V, reflects according to Law of Reflection </a:t>
            </a:r>
          </a:p>
          <a:p>
            <a:r>
              <a:rPr lang="en-CA" sz="2400" dirty="0"/>
              <a:t>If rays are </a:t>
            </a:r>
            <a:r>
              <a:rPr lang="en-CA" sz="2400" b="1" dirty="0"/>
              <a:t>diverging</a:t>
            </a:r>
            <a:r>
              <a:rPr lang="en-CA" sz="2400" dirty="0"/>
              <a:t> on object side of mirror, extend reflected rays </a:t>
            </a:r>
            <a:r>
              <a:rPr lang="en-CA" sz="2400" u="sng" dirty="0"/>
              <a:t>behind</a:t>
            </a:r>
            <a:r>
              <a:rPr lang="en-CA" sz="2400" dirty="0"/>
              <a:t> the mirror</a:t>
            </a:r>
          </a:p>
        </p:txBody>
      </p:sp>
    </p:spTree>
    <p:extLst>
      <p:ext uri="{BB962C8B-B14F-4D97-AF65-F5344CB8AC3E}">
        <p14:creationId xmlns:p14="http://schemas.microsoft.com/office/powerpoint/2010/main" val="12013835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C4AB-E741-474D-AA09-C935E19C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Ray Diagrams for Concave Mirrors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BC1FD-0CCF-4E91-8521-327536FF4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62" y="2305946"/>
            <a:ext cx="7340472" cy="43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565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339E-1F45-4463-B7CB-EEEADF03D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Ray Diagrams for Convex Mirrors</a:t>
            </a:r>
          </a:p>
        </p:txBody>
      </p:sp>
      <p:pic>
        <p:nvPicPr>
          <p:cNvPr id="20482" name="Picture 2" descr="https://www.kullabs.com/uploads/8.png">
            <a:extLst>
              <a:ext uri="{FF2B5EF4-FFF2-40B4-BE49-F238E27FC236}">
                <a16:creationId xmlns:a16="http://schemas.microsoft.com/office/drawing/2014/main" id="{B36D73F3-FE05-4F23-8332-E43713ED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64" y="2611019"/>
            <a:ext cx="5323667" cy="33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860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E3FE8-8E5D-4F2D-89AA-15DB3010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Refraction of Light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A6C98-D5BF-4EF2-B500-D4B8E384D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4520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7322-FE39-40AA-B799-843F0809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Recall: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F8ECF-8D17-4CCD-9419-75E1B9624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CA" sz="2400" dirty="0"/>
              <a:t>Refraction happens when a wave changes medium</a:t>
            </a:r>
          </a:p>
        </p:txBody>
      </p:sp>
    </p:spTree>
    <p:extLst>
      <p:ext uri="{BB962C8B-B14F-4D97-AF65-F5344CB8AC3E}">
        <p14:creationId xmlns:p14="http://schemas.microsoft.com/office/powerpoint/2010/main" val="16277494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7A4D-3C25-4872-9E3B-AE968321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Refractive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F05B8-C8BA-48AF-BB98-22DA2F23D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___________________________</a:t>
            </a:r>
            <a:r>
              <a:rPr lang="en-CA" sz="2400" dirty="0"/>
              <a:t>, n: ratio between speed of light in a substance and speed of light in a vacuum (</a:t>
            </a:r>
            <a:r>
              <a:rPr lang="en-CA" sz="2400" i="1" dirty="0"/>
              <a:t>c</a:t>
            </a:r>
            <a:r>
              <a:rPr lang="en-CA" sz="2400" dirty="0"/>
              <a:t>)</a:t>
            </a:r>
          </a:p>
          <a:p>
            <a:pPr lvl="1"/>
            <a:r>
              <a:rPr lang="en-CA" sz="2200" dirty="0"/>
              <a:t>No units</a:t>
            </a:r>
          </a:p>
          <a:p>
            <a:pPr lvl="1"/>
            <a:r>
              <a:rPr lang="en-CA" sz="2200" dirty="0"/>
              <a:t>Higher value → light moves slower → light bends more</a:t>
            </a:r>
          </a:p>
        </p:txBody>
      </p:sp>
    </p:spTree>
    <p:extLst>
      <p:ext uri="{BB962C8B-B14F-4D97-AF65-F5344CB8AC3E}">
        <p14:creationId xmlns:p14="http://schemas.microsoft.com/office/powerpoint/2010/main" val="36115225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A197-ED50-43F4-9931-F27EA9B9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Snell’s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3566-0B10-412D-B552-BB1E92C03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986856"/>
          </a:xfrm>
        </p:spPr>
        <p:txBody>
          <a:bodyPr>
            <a:normAutofit/>
          </a:bodyPr>
          <a:lstStyle/>
          <a:p>
            <a:r>
              <a:rPr lang="en-CA" sz="2400" dirty="0"/>
              <a:t>Incident and refracted rays are on opposite sides of the normal and in the same plane</a:t>
            </a:r>
          </a:p>
          <a:p>
            <a:r>
              <a:rPr lang="en-CA" sz="2400" b="1" dirty="0"/>
              <a:t>Snell’s Law</a:t>
            </a:r>
            <a:r>
              <a:rPr lang="en-CA" sz="2400" dirty="0"/>
              <a:t>: </a:t>
            </a:r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22530" name="Picture 2" descr="http://phelafel.technion.ac.il/~lk/Picture0.jpg">
            <a:extLst>
              <a:ext uri="{FF2B5EF4-FFF2-40B4-BE49-F238E27FC236}">
                <a16:creationId xmlns:a16="http://schemas.microsoft.com/office/drawing/2014/main" id="{C77E00E9-7F6C-402C-A28F-169781B1B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82" y="4571453"/>
            <a:ext cx="3591832" cy="206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048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6806-D0FA-40C2-9C89-1475666C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Snell’s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E9E53-FB14-4EF6-945B-7D9804F6E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400" dirty="0"/>
              <a:t>Light travels from glass into water. The angle of incidence in the crown glass is 40.0°. What is the angle of refraction?</a:t>
            </a:r>
          </a:p>
        </p:txBody>
      </p:sp>
    </p:spTree>
    <p:extLst>
      <p:ext uri="{BB962C8B-B14F-4D97-AF65-F5344CB8AC3E}">
        <p14:creationId xmlns:p14="http://schemas.microsoft.com/office/powerpoint/2010/main" val="16578189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D3A1-88E0-4FCE-A086-8B55FB93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Surface Refraction</a:t>
            </a:r>
          </a:p>
        </p:txBody>
      </p:sp>
      <p:pic>
        <p:nvPicPr>
          <p:cNvPr id="23554" name="Picture 2" descr="http://www.phys.ufl.edu/~avery/course/3400/optics/refract_image.gif">
            <a:extLst>
              <a:ext uri="{FF2B5EF4-FFF2-40B4-BE49-F238E27FC236}">
                <a16:creationId xmlns:a16="http://schemas.microsoft.com/office/drawing/2014/main" id="{B47FA8EB-1754-4196-89D3-903A9E51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4" y="2261053"/>
            <a:ext cx="8454927" cy="408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14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1946-D58C-4805-8433-8D0E0180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Total Internal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900FE-E303-497B-81AD-B71023023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___________________________ </a:t>
            </a:r>
            <a:r>
              <a:rPr lang="en-CA" sz="2400" dirty="0"/>
              <a:t>: occurs when ray hits boundary at a large enough angle that all light is reflected, none refracted</a:t>
            </a:r>
          </a:p>
          <a:p>
            <a:r>
              <a:rPr lang="en-CA" sz="2400" dirty="0"/>
              <a:t>Occurs when </a:t>
            </a:r>
            <a:r>
              <a:rPr lang="en-CA" sz="2400" i="1" dirty="0"/>
              <a:t>n</a:t>
            </a:r>
            <a:r>
              <a:rPr lang="en-CA" sz="2400" i="1" baseline="-25000" dirty="0"/>
              <a:t>1</a:t>
            </a:r>
            <a:r>
              <a:rPr lang="en-CA" sz="2400" i="1" dirty="0"/>
              <a:t> </a:t>
            </a:r>
            <a:r>
              <a:rPr lang="en-CA" sz="2400" dirty="0"/>
              <a:t>&gt;</a:t>
            </a:r>
            <a:r>
              <a:rPr lang="en-CA" sz="2400" i="1" dirty="0"/>
              <a:t> n</a:t>
            </a:r>
            <a:r>
              <a:rPr lang="en-CA" sz="2400" i="1" baseline="-25000" dirty="0"/>
              <a:t>2</a:t>
            </a:r>
          </a:p>
          <a:p>
            <a:r>
              <a:rPr lang="en-CA" sz="2400" dirty="0"/>
              <a:t>Minimum angle for this to occur is called </a:t>
            </a:r>
            <a:r>
              <a:rPr lang="en-CA" sz="2400" b="1" dirty="0"/>
              <a:t>___________________________</a:t>
            </a:r>
          </a:p>
          <a:p>
            <a:endParaRPr lang="en-CA" sz="2400" b="1" dirty="0"/>
          </a:p>
          <a:p>
            <a:pPr marL="0" indent="0">
              <a:buNone/>
            </a:pP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426317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8094-1CE3-41E3-A33C-3EE721CA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Surface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25C99-A329-40AF-99C3-9B0EA858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2366966"/>
          </a:xfrm>
        </p:spPr>
        <p:txBody>
          <a:bodyPr>
            <a:normAutofit/>
          </a:bodyPr>
          <a:lstStyle/>
          <a:p>
            <a:r>
              <a:rPr lang="en-CA" sz="2400" dirty="0"/>
              <a:t>Particles move in a </a:t>
            </a:r>
            <a:r>
              <a:rPr lang="en-CA" sz="2400" b="1" dirty="0"/>
              <a:t>___________________________</a:t>
            </a:r>
            <a:r>
              <a:rPr lang="en-CA" sz="2400" dirty="0"/>
              <a:t> path</a:t>
            </a:r>
          </a:p>
          <a:p>
            <a:r>
              <a:rPr lang="en-CA" sz="2400" dirty="0"/>
              <a:t>Surface particles move most, and motion decreases with distance from the surface</a:t>
            </a:r>
          </a:p>
          <a:p>
            <a:r>
              <a:rPr lang="en-CA" sz="2400" dirty="0"/>
              <a:t>Example: water waves</a:t>
            </a:r>
          </a:p>
        </p:txBody>
      </p:sp>
      <p:pic>
        <p:nvPicPr>
          <p:cNvPr id="3074" name="Picture 2" descr="http://www.physicsclassroom.com/Class/waves/u10l1c3.gif">
            <a:extLst>
              <a:ext uri="{FF2B5EF4-FFF2-40B4-BE49-F238E27FC236}">
                <a16:creationId xmlns:a16="http://schemas.microsoft.com/office/drawing/2014/main" id="{3443779B-7AAC-470F-B4BF-756B37E72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1" y="4589253"/>
            <a:ext cx="7548113" cy="172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953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D52F-3C28-4367-89E3-21E33CB7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Critical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B29B5-A662-429B-AF35-E478E3B37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400" dirty="0"/>
              <a:t>Determine the critical angle of diamond (n = 2.42) when surrounded by:</a:t>
            </a:r>
          </a:p>
          <a:p>
            <a:pPr marL="457200" indent="-457200">
              <a:buAutoNum type="alphaLcPeriod"/>
            </a:pPr>
            <a:r>
              <a:rPr lang="en-CA" sz="2400" dirty="0"/>
              <a:t>Air</a:t>
            </a:r>
          </a:p>
          <a:p>
            <a:pPr marL="457200" indent="-457200">
              <a:buAutoNum type="alphaLcPeriod"/>
            </a:pPr>
            <a:r>
              <a:rPr lang="en-CA" sz="2400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619656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71F7-2B8C-45DC-A8C9-D35947A2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Refraction in Lenses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AB9BC-AE02-4199-AFEE-853428EEC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88767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ACC2A-DA97-47F7-8430-E2A72392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58C5D-7371-4F22-A200-DF411E9ED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1741248"/>
          </a:xfrm>
        </p:spPr>
        <p:txBody>
          <a:bodyPr>
            <a:normAutofit/>
          </a:bodyPr>
          <a:lstStyle/>
          <a:p>
            <a:r>
              <a:rPr lang="en-CA" sz="2400" b="1" dirty="0"/>
              <a:t>___________________________ </a:t>
            </a:r>
            <a:r>
              <a:rPr lang="en-CA" sz="2400" dirty="0"/>
              <a:t>: a transparent device with at least one curved surface that refracts light</a:t>
            </a:r>
          </a:p>
          <a:p>
            <a:r>
              <a:rPr lang="en-CA" sz="2400" dirty="0"/>
              <a:t>Can be converging or diverging</a:t>
            </a:r>
          </a:p>
        </p:txBody>
      </p:sp>
      <p:pic>
        <p:nvPicPr>
          <p:cNvPr id="24578" name="Picture 2" descr="http://www.physics.louisville.edu/cldavis/phys299/notes/lo_tl_typelens.jpg">
            <a:extLst>
              <a:ext uri="{FF2B5EF4-FFF2-40B4-BE49-F238E27FC236}">
                <a16:creationId xmlns:a16="http://schemas.microsoft.com/office/drawing/2014/main" id="{81A8F06D-247E-4ED9-9483-B16844CA8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3" y="3963535"/>
            <a:ext cx="58864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1036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A153-DAF5-48DD-B29B-38C80029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Parts of 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F4675-3294-4654-85B7-9F6D05EB0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2581942"/>
          </a:xfrm>
        </p:spPr>
        <p:txBody>
          <a:bodyPr>
            <a:normAutofit lnSpcReduction="10000"/>
          </a:bodyPr>
          <a:lstStyle/>
          <a:p>
            <a:r>
              <a:rPr lang="en-CA" sz="2400" b="1" dirty="0"/>
              <a:t>___________________________ </a:t>
            </a:r>
            <a:r>
              <a:rPr lang="en-CA" sz="2400" dirty="0"/>
              <a:t>: vertical centre line through the lens</a:t>
            </a:r>
          </a:p>
          <a:p>
            <a:r>
              <a:rPr lang="en-CA" sz="2400" b="1" dirty="0"/>
              <a:t>___________________________ </a:t>
            </a:r>
            <a:r>
              <a:rPr lang="en-CA" sz="2400" dirty="0"/>
              <a:t>: point where the principal axis meets optical axis</a:t>
            </a:r>
          </a:p>
          <a:p>
            <a:r>
              <a:rPr lang="en-CA" sz="2400" dirty="0"/>
              <a:t>If curved on both sides, lenses will have two focal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1B356-37A4-45D5-AA8E-B54C63C7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41" y="4635119"/>
            <a:ext cx="6920514" cy="194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381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8862-37B0-4316-8234-0FBFA935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Ray Diagrams for Converging 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3930-684D-4A75-826B-8999AE9A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6"/>
            <a:ext cx="7524003" cy="4309143"/>
          </a:xfrm>
        </p:spPr>
        <p:txBody>
          <a:bodyPr>
            <a:normAutofit/>
          </a:bodyPr>
          <a:lstStyle/>
          <a:p>
            <a:r>
              <a:rPr lang="en-CA" sz="2400" dirty="0"/>
              <a:t>Pick two rays starting from the top of the object:</a:t>
            </a:r>
          </a:p>
          <a:p>
            <a:pPr lvl="1"/>
            <a:r>
              <a:rPr lang="en-CA" sz="2200" dirty="0"/>
              <a:t>Approaches OA parallel to normal, refracts through F on opposite side</a:t>
            </a:r>
          </a:p>
          <a:p>
            <a:pPr lvl="1"/>
            <a:r>
              <a:rPr lang="en-CA" sz="2200" dirty="0"/>
              <a:t>Approaches OA through F on object side, refracts parallel to normal</a:t>
            </a:r>
          </a:p>
          <a:p>
            <a:pPr lvl="1"/>
            <a:r>
              <a:rPr lang="en-CA" sz="2200" dirty="0"/>
              <a:t>Passes through optical centre</a:t>
            </a:r>
          </a:p>
          <a:p>
            <a:r>
              <a:rPr lang="en-CA" sz="2400" dirty="0"/>
              <a:t>If refracted rays are diverging, extend them on object side of lens</a:t>
            </a:r>
          </a:p>
          <a:p>
            <a:pPr lvl="1"/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30986698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8862-37B0-4316-8234-0FBFA935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Ray Diagrams for Converging Lenses</a:t>
            </a:r>
          </a:p>
        </p:txBody>
      </p:sp>
      <p:pic>
        <p:nvPicPr>
          <p:cNvPr id="6" name="Picture 2" descr="construction rays for a convex lens">
            <a:extLst>
              <a:ext uri="{FF2B5EF4-FFF2-40B4-BE49-F238E27FC236}">
                <a16:creationId xmlns:a16="http://schemas.microsoft.com/office/drawing/2014/main" id="{D2EE5DB7-D859-40E9-AF1A-E392B01E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77" y="2952301"/>
            <a:ext cx="7015242" cy="24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605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7A5D-4B2C-4E64-A420-97904EBEF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Ray Diagrams for Diverging 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CD059-4B5E-4017-AADC-25CDDAFC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4134970"/>
          </a:xfrm>
        </p:spPr>
        <p:txBody>
          <a:bodyPr>
            <a:normAutofit/>
          </a:bodyPr>
          <a:lstStyle/>
          <a:p>
            <a:r>
              <a:rPr lang="en-CA" sz="2400" dirty="0"/>
              <a:t>Pick two rays starting from the top of the object:</a:t>
            </a:r>
          </a:p>
          <a:p>
            <a:pPr lvl="1"/>
            <a:r>
              <a:rPr lang="en-CA" sz="2200" dirty="0"/>
              <a:t>Approaches OA parallel to normal, refracts through F on object side</a:t>
            </a:r>
          </a:p>
          <a:p>
            <a:pPr lvl="1"/>
            <a:r>
              <a:rPr lang="en-CA" sz="2200" dirty="0"/>
              <a:t>Approaches OA toward F on opposite side, refracts parallel to normal</a:t>
            </a:r>
          </a:p>
          <a:p>
            <a:pPr lvl="1"/>
            <a:r>
              <a:rPr lang="en-CA" sz="2200" dirty="0"/>
              <a:t>Passes through optical centre</a:t>
            </a:r>
          </a:p>
          <a:p>
            <a:r>
              <a:rPr lang="en-CA" sz="2400" dirty="0"/>
              <a:t>All rays will diverge, extend all refracted rays on both sides of lens</a:t>
            </a:r>
          </a:p>
        </p:txBody>
      </p:sp>
    </p:spTree>
    <p:extLst>
      <p:ext uri="{BB962C8B-B14F-4D97-AF65-F5344CB8AC3E}">
        <p14:creationId xmlns:p14="http://schemas.microsoft.com/office/powerpoint/2010/main" val="15577328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7A5D-4B2C-4E64-A420-97904EBEF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Ray Diagrams for Diverging Lenses</a:t>
            </a:r>
          </a:p>
        </p:txBody>
      </p:sp>
      <p:pic>
        <p:nvPicPr>
          <p:cNvPr id="6" name="Picture 2" descr="concave lens ray diagram #2">
            <a:extLst>
              <a:ext uri="{FF2B5EF4-FFF2-40B4-BE49-F238E27FC236}">
                <a16:creationId xmlns:a16="http://schemas.microsoft.com/office/drawing/2014/main" id="{FE137880-17C7-4CDD-BC77-E50879F0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89" y="2496458"/>
            <a:ext cx="5654217" cy="35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2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8094-1CE3-41E3-A33C-3EE721CA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Parts of a Wave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664A5-165C-4C6B-B5C8-C658D16DF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96" y="2113023"/>
            <a:ext cx="7680205" cy="42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2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8094-1CE3-41E3-A33C-3EE721CA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Parts of a Wave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EAAFA-E0D8-42BA-8167-392D0CBC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2338387"/>
            <a:ext cx="87820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9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373545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20072</TotalTime>
  <Words>2169</Words>
  <Application>Microsoft Office PowerPoint</Application>
  <PresentationFormat>On-screen Show (4:3)</PresentationFormat>
  <Paragraphs>287</Paragraphs>
  <Slides>77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Calibri</vt:lpstr>
      <vt:lpstr>Cambria</vt:lpstr>
      <vt:lpstr>Trebuchet MS</vt:lpstr>
      <vt:lpstr>Wingdings</vt:lpstr>
      <vt:lpstr>Wingdings 2</vt:lpstr>
      <vt:lpstr>Quotable</vt:lpstr>
      <vt:lpstr>Properties of Waves</vt:lpstr>
      <vt:lpstr>Wave Terminology</vt:lpstr>
      <vt:lpstr>What is a Wave?</vt:lpstr>
      <vt:lpstr>Wave Movement</vt:lpstr>
      <vt:lpstr>Transverse Waves</vt:lpstr>
      <vt:lpstr>Longitudinal Waves</vt:lpstr>
      <vt:lpstr>Surface Waves</vt:lpstr>
      <vt:lpstr>Parts of a Wave</vt:lpstr>
      <vt:lpstr>Parts of a Wave</vt:lpstr>
      <vt:lpstr>The Wave Equation</vt:lpstr>
      <vt:lpstr>Recall: Speed</vt:lpstr>
      <vt:lpstr>Example 1: Speed</vt:lpstr>
      <vt:lpstr>Wavelength and Period</vt:lpstr>
      <vt:lpstr>Example 2: Wavelength</vt:lpstr>
      <vt:lpstr>Frequency</vt:lpstr>
      <vt:lpstr>Frequency</vt:lpstr>
      <vt:lpstr>Example 3: Period &amp; Frequency</vt:lpstr>
      <vt:lpstr>The Wave Equation</vt:lpstr>
      <vt:lpstr>Example 4: Wave Equation</vt:lpstr>
      <vt:lpstr>Example 5: Wave Equation</vt:lpstr>
      <vt:lpstr>General Wave Behaviour</vt:lpstr>
      <vt:lpstr>General Rules of Waves</vt:lpstr>
      <vt:lpstr>Definitions</vt:lpstr>
      <vt:lpstr>Definitions</vt:lpstr>
      <vt:lpstr>One-Dimensional Waves</vt:lpstr>
      <vt:lpstr>1D End Behaviour</vt:lpstr>
      <vt:lpstr>1D End Behaviour</vt:lpstr>
      <vt:lpstr>1D End Behaviour</vt:lpstr>
      <vt:lpstr>Change in Density of Medium</vt:lpstr>
      <vt:lpstr>Interference</vt:lpstr>
      <vt:lpstr>Interference</vt:lpstr>
      <vt:lpstr>Two-Dimensional Waves</vt:lpstr>
      <vt:lpstr>Reflection</vt:lpstr>
      <vt:lpstr>Reflection</vt:lpstr>
      <vt:lpstr>Reflection</vt:lpstr>
      <vt:lpstr>Refraction</vt:lpstr>
      <vt:lpstr>Diffraction</vt:lpstr>
      <vt:lpstr>Interference</vt:lpstr>
      <vt:lpstr>Sound Waves</vt:lpstr>
      <vt:lpstr>Basics of Sound</vt:lpstr>
      <vt:lpstr>Sound Intensity</vt:lpstr>
      <vt:lpstr>Speed of Sound</vt:lpstr>
      <vt:lpstr>Example 1: Speed of Sound</vt:lpstr>
      <vt:lpstr>Example 2: Speed of Sound</vt:lpstr>
      <vt:lpstr>Example 3: Speed of Sound</vt:lpstr>
      <vt:lpstr>Echoes</vt:lpstr>
      <vt:lpstr>Example 4: Echoes</vt:lpstr>
      <vt:lpstr>Light and Optics</vt:lpstr>
      <vt:lpstr>Electromagnetic Spectrum</vt:lpstr>
      <vt:lpstr>Light</vt:lpstr>
      <vt:lpstr>Reflection of Light</vt:lpstr>
      <vt:lpstr>Reflection of Light</vt:lpstr>
      <vt:lpstr>Image Characteristics</vt:lpstr>
      <vt:lpstr>Image Characteristics</vt:lpstr>
      <vt:lpstr>Plane Mirrors</vt:lpstr>
      <vt:lpstr>Ray Diagrams for Plane Mirrors</vt:lpstr>
      <vt:lpstr>Ray Diagrams for Plane Mirrors</vt:lpstr>
      <vt:lpstr>Curved Mirrors</vt:lpstr>
      <vt:lpstr>Parts of Curved Mirrors</vt:lpstr>
      <vt:lpstr>Ray Diagrams for Curved Mirrors</vt:lpstr>
      <vt:lpstr>Ray Diagrams for Concave Mirrors</vt:lpstr>
      <vt:lpstr>Ray Diagrams for Convex Mirrors</vt:lpstr>
      <vt:lpstr>Refraction of Light</vt:lpstr>
      <vt:lpstr>Recall: Refraction</vt:lpstr>
      <vt:lpstr>Refractive Index</vt:lpstr>
      <vt:lpstr>Snell’s Law</vt:lpstr>
      <vt:lpstr>Example: Snell’s Law</vt:lpstr>
      <vt:lpstr>Surface Refraction</vt:lpstr>
      <vt:lpstr>Total Internal Reflection</vt:lpstr>
      <vt:lpstr>Example: Critical Angle</vt:lpstr>
      <vt:lpstr>Refraction in Lenses</vt:lpstr>
      <vt:lpstr>Lenses</vt:lpstr>
      <vt:lpstr>Parts of Lenses</vt:lpstr>
      <vt:lpstr>Ray Diagrams for Converging Lenses</vt:lpstr>
      <vt:lpstr>Ray Diagrams for Converging Lenses</vt:lpstr>
      <vt:lpstr>Ray Diagrams for Diverging Lenses</vt:lpstr>
      <vt:lpstr>Ray Diagrams for Diverging Lenses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Waves</dc:title>
  <dc:creator>Hilary Hayduk</dc:creator>
  <cp:lastModifiedBy>Hilary Hayduk</cp:lastModifiedBy>
  <cp:revision>76</cp:revision>
  <cp:lastPrinted>2017-09-25T17:11:51Z</cp:lastPrinted>
  <dcterms:created xsi:type="dcterms:W3CDTF">2017-08-19T01:49:19Z</dcterms:created>
  <dcterms:modified xsi:type="dcterms:W3CDTF">2018-08-16T17:02:15Z</dcterms:modified>
</cp:coreProperties>
</file>